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55498" autoAdjust="0"/>
  </p:normalViewPr>
  <p:slideViewPr>
    <p:cSldViewPr snapToGrid="0">
      <p:cViewPr>
        <p:scale>
          <a:sx n="43" d="100"/>
          <a:sy n="43" d="100"/>
        </p:scale>
        <p:origin x="-1782"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AAB593-ED42-4BF3-9DE4-2E46C2FDCF85}" type="datetimeFigureOut">
              <a:rPr lang="en-US" smtClean="0"/>
              <a:t>4/11/2019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D031F2-D628-4925-A525-3CF796AC202E}" type="slidenum">
              <a:rPr lang="en-US" smtClean="0"/>
              <a:t>‹#›</a:t>
            </a:fld>
            <a:endParaRPr lang="en-US"/>
          </a:p>
        </p:txBody>
      </p:sp>
    </p:spTree>
    <p:extLst>
      <p:ext uri="{BB962C8B-B14F-4D97-AF65-F5344CB8AC3E}">
        <p14:creationId xmlns:p14="http://schemas.microsoft.com/office/powerpoint/2010/main" val="267886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itchFamily="18" charset="0"/>
                <a:ea typeface="+mn-ea"/>
                <a:cs typeface="Times New Roman" pitchFamily="18" charset="0"/>
              </a:rPr>
              <a:t>This presentation is about blackface controversy. It discusses the concept of blackface controversy, the principles of multicultural psychology and summing up the concepts.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0BD031F2-D628-4925-A525-3CF796AC202E}" type="slidenum">
              <a:rPr lang="en-US" smtClean="0"/>
              <a:t>1</a:t>
            </a:fld>
            <a:endParaRPr lang="en-US"/>
          </a:p>
        </p:txBody>
      </p:sp>
    </p:spTree>
    <p:extLst>
      <p:ext uri="{BB962C8B-B14F-4D97-AF65-F5344CB8AC3E}">
        <p14:creationId xmlns:p14="http://schemas.microsoft.com/office/powerpoint/2010/main" val="3389056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Blackfacing refers to materialization of the history of oppressing, dehumanizing and stereotyping of black people. The practices of racism are manifested in various approaches across different nations throughout the world. As a result, an online initiative branded “Stop Blackface” which focuses to link various campaigns and activists who dispute the practices as a factor of the world struggle against white supremacy and racism. It is a great way to fight racism and end to white supremacy </a:t>
            </a:r>
            <a:r>
              <a:rPr lang="en-US" sz="1200" dirty="0">
                <a:latin typeface="Times New Roman" panose="02020603050405020304" pitchFamily="18" charset="0"/>
                <a:cs typeface="Times New Roman" panose="02020603050405020304" pitchFamily="18" charset="0"/>
              </a:rPr>
              <a:t>(Scott, 2014)</a:t>
            </a:r>
            <a:r>
              <a:rPr lang="en-US" sz="1200" kern="1200" dirty="0">
                <a:solidFill>
                  <a:schemeClr val="tx1"/>
                </a:solidFill>
                <a:effectLst/>
                <a:latin typeface="Times New Roman" pitchFamily="18" charset="0"/>
                <a:ea typeface="+mn-ea"/>
                <a:cs typeface="Times New Roman" pitchFamily="18" charset="0"/>
              </a:rPr>
              <a: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0BD031F2-D628-4925-A525-3CF796AC202E}" type="slidenum">
              <a:rPr lang="en-US" smtClean="0"/>
              <a:t>2</a:t>
            </a:fld>
            <a:endParaRPr lang="en-US"/>
          </a:p>
        </p:txBody>
      </p:sp>
    </p:spTree>
    <p:extLst>
      <p:ext uri="{BB962C8B-B14F-4D97-AF65-F5344CB8AC3E}">
        <p14:creationId xmlns:p14="http://schemas.microsoft.com/office/powerpoint/2010/main" val="120717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Blackface is a history of dehumanization that is mostly characterized by denied citizenship, execution and justification of state violence towards black people (Chauvin et al., 2018). Blackface was initially manifested by excessive incarceration. For many years’ whites have used blackface and the emerging dehumanization as a legal and moral way to justify violence. Time is due to end rejective arguments that elaborate offensive practices like youthful indiscretions, pranks and ignorance. These are the stereotypes that are currently undergirding state and personal violence (Oh, 2014) .</a:t>
            </a:r>
          </a:p>
          <a:p>
            <a:r>
              <a:rPr lang="en-US" dirty="0">
                <a:latin typeface="Times New Roman" pitchFamily="18" charset="0"/>
                <a:cs typeface="Times New Roman" pitchFamily="18" charset="0"/>
              </a:rPr>
              <a:t> </a:t>
            </a:r>
          </a:p>
        </p:txBody>
      </p:sp>
      <p:sp>
        <p:nvSpPr>
          <p:cNvPr id="4" name="Slide Number Placeholder 3"/>
          <p:cNvSpPr>
            <a:spLocks noGrp="1"/>
          </p:cNvSpPr>
          <p:nvPr>
            <p:ph type="sldNum" sz="quarter" idx="5"/>
          </p:nvPr>
        </p:nvSpPr>
        <p:spPr/>
        <p:txBody>
          <a:bodyPr/>
          <a:lstStyle/>
          <a:p>
            <a:fld id="{0BD031F2-D628-4925-A525-3CF796AC202E}" type="slidenum">
              <a:rPr lang="en-US" smtClean="0"/>
              <a:t>3</a:t>
            </a:fld>
            <a:endParaRPr lang="en-US"/>
          </a:p>
        </p:txBody>
      </p:sp>
    </p:spTree>
    <p:extLst>
      <p:ext uri="{BB962C8B-B14F-4D97-AF65-F5344CB8AC3E}">
        <p14:creationId xmlns:p14="http://schemas.microsoft.com/office/powerpoint/2010/main" val="3690057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The principle of knowledge of differences argues that as individuals we should value cultural diversity which implies respecting and accepting cultural differences both between and within our environment. Dimension of identity holds that it is important to recognize and acknowledge ethnocultural identities and encourage mutual indulgent across differences in culture (David et al., 2014) . Additionally, multiculturalism and interculturalism should be directed at understanding individual values. The principle of ethical conduct encourages critical thinking among different individuals instead of passive acceptance of the differences embedded in everyone’s culture and origin. We need to develop culturally precise interpretations of underlying ethical framework and enhance ethical behavior in multicultural societies. The research principle argues that since academic investigators conduct their research within a broad range of cultures that lives beyond lines of ethnicity, they should be ethical in their research.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0BD031F2-D628-4925-A525-3CF796AC202E}" type="slidenum">
              <a:rPr lang="en-US" smtClean="0"/>
              <a:t>4</a:t>
            </a:fld>
            <a:endParaRPr lang="en-US"/>
          </a:p>
        </p:txBody>
      </p:sp>
    </p:spTree>
    <p:extLst>
      <p:ext uri="{BB962C8B-B14F-4D97-AF65-F5344CB8AC3E}">
        <p14:creationId xmlns:p14="http://schemas.microsoft.com/office/powerpoint/2010/main" val="1896860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The principle of multiculturalism emphasizes for understanding of the recurrent contact between individuals with varied dimensions of cultures, behavior, effect and cognition. Sufficient representation in a multicultural society should be in adequacy of all the ethnicities and cultures present. The principle of community awareness dictates that awareness about the existence of differences in behavior and culture if efficient in treating the disease of segregations based on multiculturalism. Interpretation and analysis principles go hand in hand as they all emphasize about precise recognition of one’s culture and analysis that are implemented in accordance with people’s culture should not be aimed at demeaning the people.</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0BD031F2-D628-4925-A525-3CF796AC202E}" type="slidenum">
              <a:rPr lang="en-US" smtClean="0"/>
              <a:t>5</a:t>
            </a:fld>
            <a:endParaRPr lang="en-US"/>
          </a:p>
        </p:txBody>
      </p:sp>
    </p:spTree>
    <p:extLst>
      <p:ext uri="{BB962C8B-B14F-4D97-AF65-F5344CB8AC3E}">
        <p14:creationId xmlns:p14="http://schemas.microsoft.com/office/powerpoint/2010/main" val="979494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Multicultural principles are key in people’s lives as they build good relationships. It is believed that all humans are multiculturally defined and people’s experiences and interacting with individuals from different origin is paramount in giving shape to our cultural perspectives. As a result, the principles should aim at discouraging negativities base on cultural differences. Blackface controversy such as that of cork and shoe polish should stop the idea of darkening white people’s skins to mock black people. The initiative begun by activists for fighting against white supremacy through the slogan “stop blackface” should be promoted to bring black inferiority to white people to an end.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0BD031F2-D628-4925-A525-3CF796AC202E}" type="slidenum">
              <a:rPr lang="en-US" smtClean="0"/>
              <a:t>6</a:t>
            </a:fld>
            <a:endParaRPr lang="en-US"/>
          </a:p>
        </p:txBody>
      </p:sp>
    </p:spTree>
    <p:extLst>
      <p:ext uri="{BB962C8B-B14F-4D97-AF65-F5344CB8AC3E}">
        <p14:creationId xmlns:p14="http://schemas.microsoft.com/office/powerpoint/2010/main" val="3825175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D031F2-D628-4925-A525-3CF796AC202E}" type="slidenum">
              <a:rPr lang="en-US" smtClean="0"/>
              <a:t>7</a:t>
            </a:fld>
            <a:endParaRPr lang="en-US"/>
          </a:p>
        </p:txBody>
      </p:sp>
    </p:spTree>
    <p:extLst>
      <p:ext uri="{BB962C8B-B14F-4D97-AF65-F5344CB8AC3E}">
        <p14:creationId xmlns:p14="http://schemas.microsoft.com/office/powerpoint/2010/main" val="399351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D031F2-D628-4925-A525-3CF796AC202E}" type="slidenum">
              <a:rPr lang="en-US" smtClean="0"/>
              <a:t>8</a:t>
            </a:fld>
            <a:endParaRPr lang="en-US"/>
          </a:p>
        </p:txBody>
      </p:sp>
    </p:spTree>
    <p:extLst>
      <p:ext uri="{BB962C8B-B14F-4D97-AF65-F5344CB8AC3E}">
        <p14:creationId xmlns:p14="http://schemas.microsoft.com/office/powerpoint/2010/main" val="3561677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5E1FE2-F952-4606-B04E-202079786289}"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6E0ACA-6F2C-4FAD-8713-ADFB443A2698}" type="slidenum">
              <a:rPr lang="en-US" smtClean="0"/>
              <a:t>‹#›</a:t>
            </a:fld>
            <a:endParaRPr lang="en-US"/>
          </a:p>
        </p:txBody>
      </p:sp>
    </p:spTree>
    <p:extLst>
      <p:ext uri="{BB962C8B-B14F-4D97-AF65-F5344CB8AC3E}">
        <p14:creationId xmlns:p14="http://schemas.microsoft.com/office/powerpoint/2010/main" val="2523354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5E1FE2-F952-4606-B04E-202079786289}"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6E0ACA-6F2C-4FAD-8713-ADFB443A2698}" type="slidenum">
              <a:rPr lang="en-US" smtClean="0"/>
              <a:t>‹#›</a:t>
            </a:fld>
            <a:endParaRPr lang="en-US"/>
          </a:p>
        </p:txBody>
      </p:sp>
    </p:spTree>
    <p:extLst>
      <p:ext uri="{BB962C8B-B14F-4D97-AF65-F5344CB8AC3E}">
        <p14:creationId xmlns:p14="http://schemas.microsoft.com/office/powerpoint/2010/main" val="3130140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5E1FE2-F952-4606-B04E-202079786289}"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6E0ACA-6F2C-4FAD-8713-ADFB443A2698}" type="slidenum">
              <a:rPr lang="en-US" smtClean="0"/>
              <a:t>‹#›</a:t>
            </a:fld>
            <a:endParaRPr lang="en-US"/>
          </a:p>
        </p:txBody>
      </p:sp>
    </p:spTree>
    <p:extLst>
      <p:ext uri="{BB962C8B-B14F-4D97-AF65-F5344CB8AC3E}">
        <p14:creationId xmlns:p14="http://schemas.microsoft.com/office/powerpoint/2010/main" val="1480171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A5E1FE2-F952-4606-B04E-202079786289}" type="datetimeFigureOut">
              <a:rPr lang="en-US" smtClean="0"/>
              <a:t>4/11/2019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6E0ACA-6F2C-4FAD-8713-ADFB443A2698}" type="slidenum">
              <a:rPr lang="en-US" smtClean="0"/>
              <a:t>‹#›</a:t>
            </a:fld>
            <a:endParaRPr lang="en-US"/>
          </a:p>
        </p:txBody>
      </p:sp>
    </p:spTree>
    <p:extLst>
      <p:ext uri="{BB962C8B-B14F-4D97-AF65-F5344CB8AC3E}">
        <p14:creationId xmlns:p14="http://schemas.microsoft.com/office/powerpoint/2010/main" val="3572225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A5E1FE2-F952-4606-B04E-202079786289}" type="datetimeFigureOut">
              <a:rPr lang="en-US" smtClean="0"/>
              <a:t>4/11/2019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6E0ACA-6F2C-4FAD-8713-ADFB443A2698}" type="slidenum">
              <a:rPr lang="en-US" smtClean="0"/>
              <a:t>‹#›</a:t>
            </a:fld>
            <a:endParaRPr lang="en-US"/>
          </a:p>
        </p:txBody>
      </p:sp>
    </p:spTree>
    <p:extLst>
      <p:ext uri="{BB962C8B-B14F-4D97-AF65-F5344CB8AC3E}">
        <p14:creationId xmlns:p14="http://schemas.microsoft.com/office/powerpoint/2010/main" val="1807356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5E1FE2-F952-4606-B04E-202079786289}" type="datetimeFigureOut">
              <a:rPr lang="en-US" smtClean="0"/>
              <a:t>4/11/2019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6E0ACA-6F2C-4FAD-8713-ADFB443A2698}" type="slidenum">
              <a:rPr lang="en-US" smtClean="0"/>
              <a:t>‹#›</a:t>
            </a:fld>
            <a:endParaRPr lang="en-US"/>
          </a:p>
        </p:txBody>
      </p:sp>
    </p:spTree>
    <p:extLst>
      <p:ext uri="{BB962C8B-B14F-4D97-AF65-F5344CB8AC3E}">
        <p14:creationId xmlns:p14="http://schemas.microsoft.com/office/powerpoint/2010/main" val="3441854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5E1FE2-F952-4606-B04E-202079786289}" type="datetimeFigureOut">
              <a:rPr lang="en-US" smtClean="0"/>
              <a:t>4/11/2019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6E0ACA-6F2C-4FAD-8713-ADFB443A2698}" type="slidenum">
              <a:rPr lang="en-US" smtClean="0"/>
              <a:t>‹#›</a:t>
            </a:fld>
            <a:endParaRPr lang="en-US"/>
          </a:p>
        </p:txBody>
      </p:sp>
    </p:spTree>
    <p:extLst>
      <p:ext uri="{BB962C8B-B14F-4D97-AF65-F5344CB8AC3E}">
        <p14:creationId xmlns:p14="http://schemas.microsoft.com/office/powerpoint/2010/main" val="3510567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5E1FE2-F952-4606-B04E-202079786289}" type="datetimeFigureOut">
              <a:rPr lang="en-US" smtClean="0"/>
              <a:t>4/11/2019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6E0ACA-6F2C-4FAD-8713-ADFB443A2698}" type="slidenum">
              <a:rPr lang="en-US" smtClean="0"/>
              <a:t>‹#›</a:t>
            </a:fld>
            <a:endParaRPr lang="en-US"/>
          </a:p>
        </p:txBody>
      </p:sp>
    </p:spTree>
    <p:extLst>
      <p:ext uri="{BB962C8B-B14F-4D97-AF65-F5344CB8AC3E}">
        <p14:creationId xmlns:p14="http://schemas.microsoft.com/office/powerpoint/2010/main" val="1355818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6E0ACA-6F2C-4FAD-8713-ADFB443A2698}" type="slidenum">
              <a:rPr lang="en-US" smtClean="0"/>
              <a:t>‹#›</a:t>
            </a:fld>
            <a:endParaRPr lang="en-US"/>
          </a:p>
        </p:txBody>
      </p:sp>
      <p:sp>
        <p:nvSpPr>
          <p:cNvPr id="5" name="Date Placeholder 4"/>
          <p:cNvSpPr>
            <a:spLocks noGrp="1"/>
          </p:cNvSpPr>
          <p:nvPr>
            <p:ph type="dt" sz="half" idx="10"/>
          </p:nvPr>
        </p:nvSpPr>
        <p:spPr/>
        <p:txBody>
          <a:bodyPr/>
          <a:lstStyle/>
          <a:p>
            <a:fld id="{9A5E1FE2-F952-4606-B04E-202079786289}" type="datetimeFigureOut">
              <a:rPr lang="en-US" smtClean="0"/>
              <a:t>4/11/2019</a:t>
            </a:fld>
            <a:endParaRPr lang="en-US"/>
          </a:p>
        </p:txBody>
      </p:sp>
    </p:spTree>
    <p:extLst>
      <p:ext uri="{BB962C8B-B14F-4D97-AF65-F5344CB8AC3E}">
        <p14:creationId xmlns:p14="http://schemas.microsoft.com/office/powerpoint/2010/main" val="2751084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5E1FE2-F952-4606-B04E-202079786289}"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6E0ACA-6F2C-4FAD-8713-ADFB443A2698}" type="slidenum">
              <a:rPr lang="en-US" smtClean="0"/>
              <a:t>‹#›</a:t>
            </a:fld>
            <a:endParaRPr lang="en-US"/>
          </a:p>
        </p:txBody>
      </p:sp>
    </p:spTree>
    <p:extLst>
      <p:ext uri="{BB962C8B-B14F-4D97-AF65-F5344CB8AC3E}">
        <p14:creationId xmlns:p14="http://schemas.microsoft.com/office/powerpoint/2010/main" val="238923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5E1FE2-F952-4606-B04E-202079786289}"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6E0ACA-6F2C-4FAD-8713-ADFB443A269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19857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5E1FE2-F952-4606-B04E-202079786289}"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6E0ACA-6F2C-4FAD-8713-ADFB443A2698}" type="slidenum">
              <a:rPr lang="en-US" smtClean="0"/>
              <a:t>‹#›</a:t>
            </a:fld>
            <a:endParaRPr lang="en-US"/>
          </a:p>
        </p:txBody>
      </p:sp>
    </p:spTree>
    <p:extLst>
      <p:ext uri="{BB962C8B-B14F-4D97-AF65-F5344CB8AC3E}">
        <p14:creationId xmlns:p14="http://schemas.microsoft.com/office/powerpoint/2010/main" val="2104901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5E1FE2-F952-4606-B04E-202079786289}"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6E0ACA-6F2C-4FAD-8713-ADFB443A269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37612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5E1FE2-F952-4606-B04E-202079786289}"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6E0ACA-6F2C-4FAD-8713-ADFB443A2698}" type="slidenum">
              <a:rPr lang="en-US" smtClean="0"/>
              <a:t>‹#›</a:t>
            </a:fld>
            <a:endParaRPr lang="en-US"/>
          </a:p>
        </p:txBody>
      </p:sp>
    </p:spTree>
    <p:extLst>
      <p:ext uri="{BB962C8B-B14F-4D97-AF65-F5344CB8AC3E}">
        <p14:creationId xmlns:p14="http://schemas.microsoft.com/office/powerpoint/2010/main" val="1539595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5E1FE2-F952-4606-B04E-202079786289}"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6E0ACA-6F2C-4FAD-8713-ADFB443A2698}" type="slidenum">
              <a:rPr lang="en-US" smtClean="0"/>
              <a:t>‹#›</a:t>
            </a:fld>
            <a:endParaRPr lang="en-US"/>
          </a:p>
        </p:txBody>
      </p:sp>
    </p:spTree>
    <p:extLst>
      <p:ext uri="{BB962C8B-B14F-4D97-AF65-F5344CB8AC3E}">
        <p14:creationId xmlns:p14="http://schemas.microsoft.com/office/powerpoint/2010/main" val="355213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5E1FE2-F952-4606-B04E-202079786289}" type="datetimeFigureOut">
              <a:rPr lang="en-US" smtClean="0"/>
              <a:t>4/11/2019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6E0ACA-6F2C-4FAD-8713-ADFB443A2698}" type="slidenum">
              <a:rPr lang="en-US" smtClean="0"/>
              <a:t>‹#›</a:t>
            </a:fld>
            <a:endParaRPr lang="en-US"/>
          </a:p>
        </p:txBody>
      </p:sp>
    </p:spTree>
    <p:extLst>
      <p:ext uri="{BB962C8B-B14F-4D97-AF65-F5344CB8AC3E}">
        <p14:creationId xmlns:p14="http://schemas.microsoft.com/office/powerpoint/2010/main" val="873204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5E1FE2-F952-4606-B04E-202079786289}" type="datetimeFigureOut">
              <a:rPr lang="en-US" smtClean="0"/>
              <a:t>4/11/2019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A6E0ACA-6F2C-4FAD-8713-ADFB443A2698}" type="slidenum">
              <a:rPr lang="en-US" smtClean="0"/>
              <a:t>‹#›</a:t>
            </a:fld>
            <a:endParaRPr lang="en-US"/>
          </a:p>
        </p:txBody>
      </p:sp>
    </p:spTree>
    <p:extLst>
      <p:ext uri="{BB962C8B-B14F-4D97-AF65-F5344CB8AC3E}">
        <p14:creationId xmlns:p14="http://schemas.microsoft.com/office/powerpoint/2010/main" val="301763357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ACBC66-6C71-49B8-895D-58DA984E773B}"/>
              </a:ext>
            </a:extLst>
          </p:cNvPr>
          <p:cNvSpPr>
            <a:spLocks noGrp="1"/>
          </p:cNvSpPr>
          <p:nvPr>
            <p:ph type="ctrTitle"/>
          </p:nvPr>
        </p:nvSpPr>
        <p:spPr/>
        <p:txBody>
          <a:bodyPr/>
          <a:lstStyle/>
          <a:p>
            <a:pPr algn="l"/>
            <a:r>
              <a:rPr lang="en-US" sz="4400" dirty="0">
                <a:latin typeface="Times New Roman" panose="02020603050405020304" pitchFamily="18" charset="0"/>
                <a:cs typeface="Times New Roman" panose="02020603050405020304" pitchFamily="18" charset="0"/>
              </a:rPr>
              <a:t>The Blackface Controversy </a:t>
            </a:r>
          </a:p>
        </p:txBody>
      </p:sp>
      <p:sp>
        <p:nvSpPr>
          <p:cNvPr id="3" name="Subtitle 2">
            <a:extLst>
              <a:ext uri="{FF2B5EF4-FFF2-40B4-BE49-F238E27FC236}">
                <a16:creationId xmlns:a16="http://schemas.microsoft.com/office/drawing/2014/main" xmlns="" id="{C3865701-EA71-445C-9F4E-829838CD410C}"/>
              </a:ext>
            </a:extLst>
          </p:cNvPr>
          <p:cNvSpPr>
            <a:spLocks noGrp="1"/>
          </p:cNvSpPr>
          <p:nvPr>
            <p:ph type="subTitle" idx="1"/>
          </p:nvPr>
        </p:nvSpPr>
        <p:spPr/>
        <p:txBody>
          <a:bodyPr>
            <a:normAutofit/>
          </a:bodyPr>
          <a:lstStyle/>
          <a:p>
            <a:r>
              <a:rPr lang="en-US" sz="2400" dirty="0">
                <a:latin typeface="Times New Roman" panose="02020603050405020304" pitchFamily="18" charset="0"/>
                <a:cs typeface="Times New Roman" panose="02020603050405020304" pitchFamily="18" charset="0"/>
              </a:rPr>
              <a:t>Institutional Affiliation </a:t>
            </a:r>
          </a:p>
          <a:p>
            <a:r>
              <a:rPr lang="en-US" sz="2400" dirty="0">
                <a:latin typeface="Times New Roman" panose="02020603050405020304" pitchFamily="18" charset="0"/>
                <a:cs typeface="Times New Roman" panose="02020603050405020304" pitchFamily="18" charset="0"/>
              </a:rPr>
              <a:t>Student’s Name</a:t>
            </a:r>
          </a:p>
        </p:txBody>
      </p:sp>
    </p:spTree>
    <p:extLst>
      <p:ext uri="{BB962C8B-B14F-4D97-AF65-F5344CB8AC3E}">
        <p14:creationId xmlns:p14="http://schemas.microsoft.com/office/powerpoint/2010/main" val="1079885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3E7954-E523-46A1-AA0A-21196FAD8EED}"/>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xmlns="" id="{C39BE4CB-27DE-4921-8031-C03C43BDB1F0}"/>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Blackface is manifestation:</a:t>
            </a:r>
          </a:p>
          <a:p>
            <a:pPr algn="ctr"/>
            <a:r>
              <a:rPr lang="en-US" sz="2400" dirty="0">
                <a:latin typeface="Times New Roman" panose="02020603050405020304" pitchFamily="18" charset="0"/>
                <a:cs typeface="Times New Roman" panose="02020603050405020304" pitchFamily="18" charset="0"/>
              </a:rPr>
              <a:t>Oppressing </a:t>
            </a:r>
          </a:p>
          <a:p>
            <a:pPr algn="ctr"/>
            <a:r>
              <a:rPr lang="en-US" sz="2400" dirty="0">
                <a:latin typeface="Times New Roman" panose="02020603050405020304" pitchFamily="18" charset="0"/>
                <a:cs typeface="Times New Roman" panose="02020603050405020304" pitchFamily="18" charset="0"/>
              </a:rPr>
              <a:t>Dehumanizing </a:t>
            </a:r>
          </a:p>
          <a:p>
            <a:pPr algn="ctr"/>
            <a:r>
              <a:rPr lang="en-US" sz="2400" dirty="0">
                <a:latin typeface="Times New Roman" panose="02020603050405020304" pitchFamily="18" charset="0"/>
                <a:cs typeface="Times New Roman" panose="02020603050405020304" pitchFamily="18" charset="0"/>
              </a:rPr>
              <a:t>Stereotyping </a:t>
            </a:r>
          </a:p>
          <a:p>
            <a:r>
              <a:rPr lang="en-US" sz="2400" dirty="0">
                <a:latin typeface="Times New Roman" panose="02020603050405020304" pitchFamily="18" charset="0"/>
                <a:cs typeface="Times New Roman" panose="02020603050405020304" pitchFamily="18" charset="0"/>
              </a:rPr>
              <a:t>Stop blackface initiative </a:t>
            </a:r>
          </a:p>
          <a:p>
            <a:r>
              <a:rPr lang="en-US" sz="2400" dirty="0">
                <a:latin typeface="Times New Roman" panose="02020603050405020304" pitchFamily="18" charset="0"/>
                <a:cs typeface="Times New Roman" panose="02020603050405020304" pitchFamily="18" charset="0"/>
              </a:rPr>
              <a:t>Activists campaign </a:t>
            </a:r>
          </a:p>
          <a:p>
            <a:r>
              <a:rPr lang="en-US" sz="2400" dirty="0">
                <a:latin typeface="Times New Roman" panose="02020603050405020304" pitchFamily="18" charset="0"/>
                <a:cs typeface="Times New Roman" panose="02020603050405020304" pitchFamily="18" charset="0"/>
              </a:rPr>
              <a:t>Global fight against white supremacy and racism (Scott, 2014)</a:t>
            </a:r>
          </a:p>
        </p:txBody>
      </p:sp>
    </p:spTree>
    <p:extLst>
      <p:ext uri="{BB962C8B-B14F-4D97-AF65-F5344CB8AC3E}">
        <p14:creationId xmlns:p14="http://schemas.microsoft.com/office/powerpoint/2010/main" val="1232245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CB4FBA-E5B3-4A7F-A188-21BA3C622F8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Blackface Controversy</a:t>
            </a:r>
          </a:p>
        </p:txBody>
      </p:sp>
      <p:sp>
        <p:nvSpPr>
          <p:cNvPr id="3" name="Content Placeholder 2">
            <a:extLst>
              <a:ext uri="{FF2B5EF4-FFF2-40B4-BE49-F238E27FC236}">
                <a16:creationId xmlns:a16="http://schemas.microsoft.com/office/drawing/2014/main" xmlns="" id="{7680E9FC-1C7B-4432-AE49-E0F10B9A53C7}"/>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Denied citizenship </a:t>
            </a:r>
          </a:p>
          <a:p>
            <a:r>
              <a:rPr lang="en-US" sz="2400" dirty="0">
                <a:latin typeface="Times New Roman" panose="02020603050405020304" pitchFamily="18" charset="0"/>
                <a:cs typeface="Times New Roman" panose="02020603050405020304" pitchFamily="18" charset="0"/>
              </a:rPr>
              <a:t>Justification of state violence (Chauvin et al., 2018)</a:t>
            </a:r>
          </a:p>
          <a:p>
            <a:r>
              <a:rPr lang="en-US" sz="2400" dirty="0">
                <a:latin typeface="Times New Roman" panose="02020603050405020304" pitchFamily="18" charset="0"/>
                <a:cs typeface="Times New Roman" panose="02020603050405020304" pitchFamily="18" charset="0"/>
              </a:rPr>
              <a:t>Mass incarceration </a:t>
            </a:r>
          </a:p>
          <a:p>
            <a:r>
              <a:rPr lang="en-US" sz="2400" dirty="0">
                <a:latin typeface="Times New Roman" panose="02020603050405020304" pitchFamily="18" charset="0"/>
                <a:cs typeface="Times New Roman" panose="02020603050405020304" pitchFamily="18" charset="0"/>
              </a:rPr>
              <a:t> A damaging stereotypes</a:t>
            </a:r>
          </a:p>
          <a:p>
            <a:r>
              <a:rPr lang="en-US" sz="2400" dirty="0">
                <a:latin typeface="Times New Roman" panose="02020603050405020304" pitchFamily="18" charset="0"/>
                <a:cs typeface="Times New Roman" panose="02020603050405020304" pitchFamily="18" charset="0"/>
              </a:rPr>
              <a:t>Undergrad personal and state violence (Oh, 2014) </a:t>
            </a:r>
          </a:p>
        </p:txBody>
      </p:sp>
    </p:spTree>
    <p:extLst>
      <p:ext uri="{BB962C8B-B14F-4D97-AF65-F5344CB8AC3E}">
        <p14:creationId xmlns:p14="http://schemas.microsoft.com/office/powerpoint/2010/main" val="3529881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DFF410-BCA5-4812-9C26-A065F58B228C}"/>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The Principles of Multicultural Psychology</a:t>
            </a:r>
          </a:p>
        </p:txBody>
      </p:sp>
      <p:sp>
        <p:nvSpPr>
          <p:cNvPr id="3" name="Content Placeholder 2">
            <a:extLst>
              <a:ext uri="{FF2B5EF4-FFF2-40B4-BE49-F238E27FC236}">
                <a16:creationId xmlns:a16="http://schemas.microsoft.com/office/drawing/2014/main" xmlns="" id="{66C37348-979E-450E-9E29-B22D09805BB1}"/>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Knowledge of differences </a:t>
            </a:r>
          </a:p>
          <a:p>
            <a:r>
              <a:rPr lang="en-US" sz="2400" dirty="0">
                <a:latin typeface="Times New Roman" panose="02020603050405020304" pitchFamily="18" charset="0"/>
                <a:cs typeface="Times New Roman" panose="02020603050405020304" pitchFamily="18" charset="0"/>
              </a:rPr>
              <a:t>Dimension of identify (David et al., 2014) </a:t>
            </a:r>
          </a:p>
          <a:p>
            <a:r>
              <a:rPr lang="en-US" sz="2400" dirty="0">
                <a:latin typeface="Times New Roman" panose="02020603050405020304" pitchFamily="18" charset="0"/>
                <a:cs typeface="Times New Roman" panose="02020603050405020304" pitchFamily="18" charset="0"/>
              </a:rPr>
              <a:t>Ethical conduct </a:t>
            </a:r>
          </a:p>
          <a:p>
            <a:r>
              <a:rPr lang="en-US" sz="2400" dirty="0">
                <a:latin typeface="Times New Roman" panose="02020603050405020304" pitchFamily="18" charset="0"/>
                <a:cs typeface="Times New Roman" panose="02020603050405020304" pitchFamily="18" charset="0"/>
              </a:rPr>
              <a:t>Research </a:t>
            </a:r>
          </a:p>
        </p:txBody>
      </p:sp>
    </p:spTree>
    <p:extLst>
      <p:ext uri="{BB962C8B-B14F-4D97-AF65-F5344CB8AC3E}">
        <p14:creationId xmlns:p14="http://schemas.microsoft.com/office/powerpoint/2010/main" val="987882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DAD029-20F2-467D-A652-789AA039176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The Principles of Multicultural Psychology</a:t>
            </a:r>
          </a:p>
        </p:txBody>
      </p:sp>
      <p:sp>
        <p:nvSpPr>
          <p:cNvPr id="3" name="Content Placeholder 2">
            <a:extLst>
              <a:ext uri="{FF2B5EF4-FFF2-40B4-BE49-F238E27FC236}">
                <a16:creationId xmlns:a16="http://schemas.microsoft.com/office/drawing/2014/main" xmlns="" id="{357B8F34-DC89-41F3-8C1D-A238C5649D4D}"/>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Multiculturalism (Hall et al., 2016)</a:t>
            </a:r>
          </a:p>
          <a:p>
            <a:r>
              <a:rPr lang="en-US" sz="2400" dirty="0">
                <a:latin typeface="Times New Roman" panose="02020603050405020304" pitchFamily="18" charset="0"/>
                <a:cs typeface="Times New Roman" panose="02020603050405020304" pitchFamily="18" charset="0"/>
              </a:rPr>
              <a:t>Sufficient representation </a:t>
            </a:r>
          </a:p>
          <a:p>
            <a:r>
              <a:rPr lang="en-US" sz="2400" dirty="0">
                <a:latin typeface="Times New Roman" panose="02020603050405020304" pitchFamily="18" charset="0"/>
                <a:cs typeface="Times New Roman" panose="02020603050405020304" pitchFamily="18" charset="0"/>
              </a:rPr>
              <a:t>Community awareness </a:t>
            </a:r>
          </a:p>
          <a:p>
            <a:r>
              <a:rPr lang="en-US" sz="2400" dirty="0">
                <a:latin typeface="Times New Roman" panose="02020603050405020304" pitchFamily="18" charset="0"/>
                <a:cs typeface="Times New Roman" panose="02020603050405020304" pitchFamily="18" charset="0"/>
              </a:rPr>
              <a:t>Interpretation </a:t>
            </a:r>
          </a:p>
          <a:p>
            <a:r>
              <a:rPr lang="en-US" sz="2400" dirty="0">
                <a:latin typeface="Times New Roman" panose="02020603050405020304" pitchFamily="18" charset="0"/>
                <a:cs typeface="Times New Roman" panose="02020603050405020304" pitchFamily="18" charset="0"/>
              </a:rPr>
              <a:t>Analysis </a:t>
            </a:r>
          </a:p>
        </p:txBody>
      </p:sp>
    </p:spTree>
    <p:extLst>
      <p:ext uri="{BB962C8B-B14F-4D97-AF65-F5344CB8AC3E}">
        <p14:creationId xmlns:p14="http://schemas.microsoft.com/office/powerpoint/2010/main" val="396752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288CD5-8C8A-49B2-BB84-ADD7B8BDD990}"/>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xmlns="" id="{43AA5AEC-DA92-44A8-9555-18AF26D230E1}"/>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Multicultural principles facilitate good relationships</a:t>
            </a:r>
          </a:p>
          <a:p>
            <a:r>
              <a:rPr lang="en-US" sz="2400" dirty="0">
                <a:latin typeface="Times New Roman" panose="02020603050405020304" pitchFamily="18" charset="0"/>
                <a:cs typeface="Times New Roman" panose="02020603050405020304" pitchFamily="18" charset="0"/>
              </a:rPr>
              <a:t>Human beings are defined multiculturally </a:t>
            </a:r>
          </a:p>
          <a:p>
            <a:r>
              <a:rPr lang="en-US" sz="2400" dirty="0">
                <a:latin typeface="Times New Roman" panose="02020603050405020304" pitchFamily="18" charset="0"/>
                <a:cs typeface="Times New Roman" panose="02020603050405020304" pitchFamily="18" charset="0"/>
              </a:rPr>
              <a:t>Principles discard all negativities of culture </a:t>
            </a:r>
          </a:p>
          <a:p>
            <a:r>
              <a:rPr lang="en-US" sz="2400" dirty="0">
                <a:latin typeface="Times New Roman" panose="02020603050405020304" pitchFamily="18" charset="0"/>
                <a:cs typeface="Times New Roman" panose="02020603050405020304" pitchFamily="18" charset="0"/>
              </a:rPr>
              <a:t>Blackface controversy </a:t>
            </a:r>
          </a:p>
          <a:p>
            <a:r>
              <a:rPr lang="en-US" sz="2400" dirty="0">
                <a:latin typeface="Times New Roman" panose="02020603050405020304" pitchFamily="18" charset="0"/>
                <a:cs typeface="Times New Roman" panose="02020603050405020304" pitchFamily="18" charset="0"/>
              </a:rPr>
              <a:t>Activists initiative </a:t>
            </a:r>
          </a:p>
        </p:txBody>
      </p:sp>
    </p:spTree>
    <p:extLst>
      <p:ext uri="{BB962C8B-B14F-4D97-AF65-F5344CB8AC3E}">
        <p14:creationId xmlns:p14="http://schemas.microsoft.com/office/powerpoint/2010/main" val="1896256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42FBA8-3F9E-436D-9473-7E84DBB2959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19AE39B9-737B-43E3-964C-D62A38C7F29E}"/>
              </a:ext>
            </a:extLst>
          </p:cNvPr>
          <p:cNvSpPr>
            <a:spLocks noGrp="1"/>
          </p:cNvSpPr>
          <p:nvPr>
            <p:ph idx="1"/>
          </p:nvPr>
        </p:nvSpPr>
        <p:spPr/>
        <p:txBody>
          <a:bodyPr>
            <a:normAutofit/>
          </a:bodyPr>
          <a:lstStyle/>
          <a:p>
            <a:r>
              <a:rPr lang="en-GB" sz="2400" dirty="0">
                <a:latin typeface="Times New Roman" panose="02020603050405020304" pitchFamily="18" charset="0"/>
                <a:cs typeface="Times New Roman" panose="02020603050405020304" pitchFamily="18" charset="0"/>
              </a:rPr>
              <a:t>Chauvin, S., </a:t>
            </a:r>
            <a:r>
              <a:rPr lang="en-GB" sz="2400" dirty="0" err="1">
                <a:latin typeface="Times New Roman" panose="02020603050405020304" pitchFamily="18" charset="0"/>
                <a:cs typeface="Times New Roman" panose="02020603050405020304" pitchFamily="18" charset="0"/>
              </a:rPr>
              <a:t>Coenders</a:t>
            </a:r>
            <a:r>
              <a:rPr lang="en-GB" sz="2400" dirty="0">
                <a:latin typeface="Times New Roman" panose="02020603050405020304" pitchFamily="18" charset="0"/>
                <a:cs typeface="Times New Roman" panose="02020603050405020304" pitchFamily="18" charset="0"/>
              </a:rPr>
              <a:t>, Y., &amp; </a:t>
            </a:r>
            <a:r>
              <a:rPr lang="en-GB" sz="2400" dirty="0" err="1">
                <a:latin typeface="Times New Roman" panose="02020603050405020304" pitchFamily="18" charset="0"/>
                <a:cs typeface="Times New Roman" panose="02020603050405020304" pitchFamily="18" charset="0"/>
              </a:rPr>
              <a:t>Koren</a:t>
            </a:r>
            <a:r>
              <a:rPr lang="en-GB" sz="2400" dirty="0">
                <a:latin typeface="Times New Roman" panose="02020603050405020304" pitchFamily="18" charset="0"/>
                <a:cs typeface="Times New Roman" panose="02020603050405020304" pitchFamily="18" charset="0"/>
              </a:rPr>
              <a:t>, T. (2018). Never having 			been racist: Explaining the blackness of blackface in the 			Netherlands. </a:t>
            </a:r>
            <a:r>
              <a:rPr lang="en-US" sz="2400" i="1" dirty="0">
                <a:latin typeface="Times New Roman" panose="02020603050405020304" pitchFamily="18" charset="0"/>
                <a:cs typeface="Times New Roman" panose="02020603050405020304" pitchFamily="18" charset="0"/>
              </a:rPr>
              <a:t>Public Culture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30</a:t>
            </a:r>
            <a:r>
              <a:rPr lang="en-US" sz="2400" dirty="0">
                <a:latin typeface="Times New Roman" panose="02020603050405020304" pitchFamily="18" charset="0"/>
                <a:cs typeface="Times New Roman" panose="02020603050405020304" pitchFamily="18" charset="0"/>
              </a:rPr>
              <a:t>(3), 509-526.</a:t>
            </a:r>
          </a:p>
          <a:p>
            <a:r>
              <a:rPr lang="en-GB" sz="2400" dirty="0">
                <a:latin typeface="Times New Roman" panose="02020603050405020304" pitchFamily="18" charset="0"/>
                <a:cs typeface="Times New Roman" panose="02020603050405020304" pitchFamily="18" charset="0"/>
              </a:rPr>
              <a:t>David, E. J. R., Okazaki, S., &amp; Giroux, D. (2014). A set of 				guiding principles to advance multicultural psychology and 			its major concepts. </a:t>
            </a:r>
            <a:r>
              <a:rPr lang="en-US" sz="2400" i="1" dirty="0">
                <a:latin typeface="Times New Roman" panose="02020603050405020304" pitchFamily="18" charset="0"/>
                <a:cs typeface="Times New Roman" panose="02020603050405020304" pitchFamily="18" charset="0"/>
              </a:rPr>
              <a:t>APA handbook of multicultural 					psychology</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 85-104.</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6974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DCA75A-FE30-428F-A34D-D7566BCD2E05}"/>
              </a:ext>
            </a:extLst>
          </p:cNvPr>
          <p:cNvSpPr>
            <a:spLocks noGrp="1"/>
          </p:cNvSpPr>
          <p:nvPr>
            <p:ph type="title"/>
          </p:nvPr>
        </p:nvSpPr>
        <p:spPr/>
        <p:txBody>
          <a:bodyPr/>
          <a:lstStyle/>
          <a:p>
            <a:r>
              <a:rPr lang="en-US" dirty="0"/>
              <a:t>References (continuation)</a:t>
            </a:r>
          </a:p>
        </p:txBody>
      </p:sp>
      <p:sp>
        <p:nvSpPr>
          <p:cNvPr id="3" name="Content Placeholder 2">
            <a:extLst>
              <a:ext uri="{FF2B5EF4-FFF2-40B4-BE49-F238E27FC236}">
                <a16:creationId xmlns:a16="http://schemas.microsoft.com/office/drawing/2014/main" xmlns="" id="{DD5C3DEE-BECD-4DA7-8174-438DAEB24922}"/>
              </a:ext>
            </a:extLst>
          </p:cNvPr>
          <p:cNvSpPr>
            <a:spLocks noGrp="1"/>
          </p:cNvSpPr>
          <p:nvPr>
            <p:ph idx="1"/>
          </p:nvPr>
        </p:nvSpPr>
        <p:spPr/>
        <p:txBody>
          <a:bodyPr>
            <a:noAutofit/>
          </a:bodyPr>
          <a:lstStyle/>
          <a:p>
            <a:r>
              <a:rPr lang="en-GB" sz="2400" dirty="0">
                <a:latin typeface="Times New Roman" panose="02020603050405020304" pitchFamily="18" charset="0"/>
                <a:cs typeface="Times New Roman" panose="02020603050405020304" pitchFamily="18" charset="0"/>
              </a:rPr>
              <a:t>Hall, G. C. N., Yip, T., &amp; </a:t>
            </a:r>
            <a:r>
              <a:rPr lang="en-GB" sz="2400" dirty="0" err="1">
                <a:latin typeface="Times New Roman" panose="02020603050405020304" pitchFamily="18" charset="0"/>
                <a:cs typeface="Times New Roman" panose="02020603050405020304" pitchFamily="18" charset="0"/>
              </a:rPr>
              <a:t>Zárate</a:t>
            </a:r>
            <a:r>
              <a:rPr lang="en-GB" sz="2400" dirty="0">
                <a:latin typeface="Times New Roman" panose="02020603050405020304" pitchFamily="18" charset="0"/>
                <a:cs typeface="Times New Roman" panose="02020603050405020304" pitchFamily="18" charset="0"/>
              </a:rPr>
              <a:t>, M. A. (2016). On becoming 			multicultural in a monocultural research world: A conceptual 		approach to studying ethnocultural diversity. </a:t>
            </a:r>
            <a:r>
              <a:rPr lang="en-US" sz="2400" i="1" dirty="0">
                <a:latin typeface="Times New Roman" panose="02020603050405020304" pitchFamily="18" charset="0"/>
                <a:cs typeface="Times New Roman" panose="02020603050405020304" pitchFamily="18" charset="0"/>
              </a:rPr>
              <a:t>American 				Psychologist</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71</a:t>
            </a:r>
            <a:r>
              <a:rPr lang="en-US" sz="2400" dirty="0">
                <a:latin typeface="Times New Roman" panose="02020603050405020304" pitchFamily="18" charset="0"/>
                <a:cs typeface="Times New Roman" panose="02020603050405020304" pitchFamily="18" charset="0"/>
              </a:rPr>
              <a:t>(1), 40.</a:t>
            </a:r>
          </a:p>
          <a:p>
            <a:r>
              <a:rPr lang="en-GB" sz="2400" dirty="0">
                <a:latin typeface="Times New Roman" panose="02020603050405020304" pitchFamily="18" charset="0"/>
                <a:cs typeface="Times New Roman" panose="02020603050405020304" pitchFamily="18" charset="0"/>
              </a:rPr>
              <a:t>Oh, C. (2014). Performing Post-Racial </a:t>
            </a:r>
            <a:r>
              <a:rPr lang="en-GB" sz="2400" dirty="0" err="1">
                <a:latin typeface="Times New Roman" panose="02020603050405020304" pitchFamily="18" charset="0"/>
                <a:cs typeface="Times New Roman" panose="02020603050405020304" pitchFamily="18" charset="0"/>
              </a:rPr>
              <a:t>Asianness</a:t>
            </a:r>
            <a:r>
              <a:rPr lang="en-GB" sz="2400" dirty="0">
                <a:latin typeface="Times New Roman" panose="02020603050405020304" pitchFamily="18" charset="0"/>
                <a:cs typeface="Times New Roman" panose="02020603050405020304" pitchFamily="18" charset="0"/>
              </a:rPr>
              <a:t>: K-Pop’s 				Appropriation of Hip-Hop Culture. In </a:t>
            </a:r>
            <a:r>
              <a:rPr lang="en-US" sz="2400" i="1" dirty="0">
                <a:latin typeface="Times New Roman" panose="02020603050405020304" pitchFamily="18" charset="0"/>
                <a:cs typeface="Times New Roman" panose="02020603050405020304" pitchFamily="18" charset="0"/>
              </a:rPr>
              <a:t>Congress on Research 		in Dance</a:t>
            </a:r>
            <a:r>
              <a:rPr lang="en-US" sz="2400" dirty="0">
                <a:latin typeface="Times New Roman" panose="02020603050405020304" pitchFamily="18" charset="0"/>
                <a:cs typeface="Times New Roman" panose="02020603050405020304" pitchFamily="18" charset="0"/>
              </a:rPr>
              <a:t> (Vol. 2014, pp. 121-125). Cambridge University 			Press.</a:t>
            </a:r>
          </a:p>
          <a:p>
            <a:r>
              <a:rPr lang="en-GB" sz="2400" dirty="0">
                <a:latin typeface="Times New Roman" panose="02020603050405020304" pitchFamily="18" charset="0"/>
                <a:cs typeface="Times New Roman" panose="02020603050405020304" pitchFamily="18" charset="0"/>
              </a:rPr>
              <a:t>Scott, M. (2014). From blackface to Beulah: Subtle subversion in 			early black sitcoms. </a:t>
            </a:r>
            <a:r>
              <a:rPr lang="en-US" sz="2400" i="1" dirty="0">
                <a:latin typeface="Times New Roman" panose="02020603050405020304" pitchFamily="18" charset="0"/>
                <a:cs typeface="Times New Roman" panose="02020603050405020304" pitchFamily="18" charset="0"/>
              </a:rPr>
              <a:t>Journal of Contemporary 						History</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49</a:t>
            </a:r>
            <a:r>
              <a:rPr lang="en-US" sz="2400" dirty="0">
                <a:latin typeface="Times New Roman" panose="02020603050405020304" pitchFamily="18" charset="0"/>
                <a:cs typeface="Times New Roman" panose="02020603050405020304" pitchFamily="18" charset="0"/>
              </a:rPr>
              <a:t>(4), 743-769.</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463072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160</TotalTime>
  <Words>761</Words>
  <Application>Microsoft Office PowerPoint</Application>
  <PresentationFormat>Custom</PresentationFormat>
  <Paragraphs>56</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The Blackface Controversy </vt:lpstr>
      <vt:lpstr>Introduction </vt:lpstr>
      <vt:lpstr>Blackface Controversy</vt:lpstr>
      <vt:lpstr>The Principles of Multicultural Psychology</vt:lpstr>
      <vt:lpstr>The Principles of Multicultural Psychology</vt:lpstr>
      <vt:lpstr>Conclusion </vt:lpstr>
      <vt:lpstr>References </vt:lpstr>
      <vt:lpstr>References (continuation)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Blackface Controversy</dc:title>
  <dc:creator>Probook</dc:creator>
  <cp:lastModifiedBy>User</cp:lastModifiedBy>
  <cp:revision>11</cp:revision>
  <dcterms:created xsi:type="dcterms:W3CDTF">2019-04-11T12:38:47Z</dcterms:created>
  <dcterms:modified xsi:type="dcterms:W3CDTF">2019-04-11T17:39:50Z</dcterms:modified>
</cp:coreProperties>
</file>